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48" r:id="rId2"/>
    <p:sldMasterId id="2147483724" r:id="rId3"/>
  </p:sldMasterIdLst>
  <p:notesMasterIdLst>
    <p:notesMasterId r:id="rId11"/>
  </p:notesMasterIdLst>
  <p:sldIdLst>
    <p:sldId id="482" r:id="rId4"/>
    <p:sldId id="411" r:id="rId5"/>
    <p:sldId id="542" r:id="rId6"/>
    <p:sldId id="546" r:id="rId7"/>
    <p:sldId id="544" r:id="rId8"/>
    <p:sldId id="548" r:id="rId9"/>
    <p:sldId id="549" r:id="rId10"/>
  </p:sldIdLst>
  <p:sldSz cx="12192000" cy="6858000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randie Shatto" initials="BS" lastIdx="1" clrIdx="0">
    <p:extLst>
      <p:ext uri="{19B8F6BF-5375-455C-9EA6-DF929625EA0E}">
        <p15:presenceInfo xmlns:p15="http://schemas.microsoft.com/office/powerpoint/2012/main" userId="S::brandie.shatto@umuc.edu::d52c4b9b-7dbb-4015-81af-86798c51a7f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F5EB061-6C59-48A7-81D0-046D83AAF829}" v="149" dt="2022-01-22T00:57:43.66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996" autoAdjust="0"/>
    <p:restoredTop sz="94660"/>
  </p:normalViewPr>
  <p:slideViewPr>
    <p:cSldViewPr snapToGrid="0">
      <p:cViewPr>
        <p:scale>
          <a:sx n="75" d="100"/>
          <a:sy n="75" d="100"/>
        </p:scale>
        <p:origin x="54" y="5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commentAuthors" Target="commentAuthors.xml"/><Relationship Id="rId17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15" Type="http://schemas.openxmlformats.org/officeDocument/2006/relationships/theme" Target="theme/theme1.xml"/><Relationship Id="rId10" Type="http://schemas.openxmlformats.org/officeDocument/2006/relationships/slide" Target="slides/slide7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00A619-9373-4BF0-9A23-EB98C06CBCBC}" type="datetimeFigureOut">
              <a:rPr lang="en-US" smtClean="0"/>
              <a:t>1/21/2022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838" y="4621213"/>
            <a:ext cx="5851525" cy="37798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841DFF-E3E7-45EF-8A91-75995332AB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6010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4EE889-61DC-4C3F-93F1-75DCDFD544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DD1D724-43FA-48D9-8757-0D9F3815EB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B283F8-A210-44B3-B61F-56DC7252E3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4C3B1-5FF3-4E09-BE15-873E07F1D81C}" type="datetimeFigureOut">
              <a:rPr lang="en-US" smtClean="0"/>
              <a:t>1/21/2022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8A5D58-563C-4AA9-ACB6-A6B36099A8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8D8884-24F3-4BF9-977C-850C32070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142E74-613F-4EA0-AFFA-9BF4B379AE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9843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8A2D4-B64E-4FE3-9B77-DB308F089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B89F7B-4C65-4968-8B2F-88E09B8C99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9AE3A3-82CF-4F1E-A3AA-07C1E41F8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4C3B1-5FF3-4E09-BE15-873E07F1D81C}" type="datetimeFigureOut">
              <a:rPr lang="en-US" smtClean="0"/>
              <a:t>1/21/2022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ABB2D0-A338-4C89-8C75-BF6BF4A9C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64A2AE-9CE4-4E08-8D51-D73E2F509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142E74-613F-4EA0-AFFA-9BF4B379AE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2248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36761A4-0C83-4CE3-A181-26C08242C20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0CF3D08-0867-4856-A8EB-B76217C0A6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98DAA2-0F3B-4DFB-BF85-9FB2A843F1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4C3B1-5FF3-4E09-BE15-873E07F1D81C}" type="datetimeFigureOut">
              <a:rPr lang="en-US" smtClean="0"/>
              <a:t>1/21/2022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136433-A81B-4BC0-AE62-00CFC416CB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7CD200-DDE8-4F73-BDE3-BE48BBC75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142E74-613F-4EA0-AFFA-9BF4B379AE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5918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0C9A30-E645-4C25-B108-0872C4073F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CA035D-2F12-4FA0-8608-59AC00D585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DFFFCE-69DE-47CB-BE02-260C77FB64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73FF8C-B60A-4009-9F51-F0E6FC24AE4E}" type="datetimeFigureOut">
              <a:rPr lang="en-US" smtClean="0"/>
              <a:t>1/21/2022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53066D-FAA4-4C62-B90F-13A93E0735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4D31D7-B02B-49B3-A6B6-27FCDBD08E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65396-E31D-42D7-A4F6-BE825AEA8C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8995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gradFill>
          <a:gsLst>
            <a:gs pos="6000">
              <a:schemeClr val="accent6">
                <a:lumMod val="40000"/>
                <a:lumOff val="60000"/>
                <a:alpha val="18000"/>
              </a:schemeClr>
            </a:gs>
            <a:gs pos="49000">
              <a:srgbClr val="FFFF00">
                <a:alpha val="0"/>
              </a:srgbClr>
            </a:gs>
            <a:gs pos="97000">
              <a:schemeClr val="accent6">
                <a:lumMod val="60000"/>
                <a:lumOff val="40000"/>
                <a:alpha val="59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00FC92-29DE-6141-9ACE-444BAF1694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67045" y="406400"/>
            <a:ext cx="8023128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9E836EC-A706-0145-B31A-25A6AE181A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67043" y="3212758"/>
            <a:ext cx="8023129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F1F49D-6E22-504F-B6CD-8D7B3368EF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54D2D6-4CEC-5741-BDF0-64F7F8085DF5}" type="datetime1">
              <a:rPr lang="en-US" smtClean="0"/>
              <a:t>1/21/2022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7FF7A5-DCF3-8946-8BEB-AB9F92E7EB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EEC433-2E38-654E-9C7B-F9858CD99C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06E07-3F7C-E942-9F7B-20A0B1D4DF27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D277E61-4A15-DE4D-8258-82A770C081A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2357" y="-12358"/>
            <a:ext cx="3979402" cy="2656703"/>
          </a:xfrm>
          <a:prstGeom prst="round2Diag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F81CB25-5DB7-BE4C-934D-D58FA8FEABF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184348" y="5287278"/>
            <a:ext cx="3805824" cy="824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745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151BBE-917B-DF4D-A004-745C183E6F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>
                <a:latin typeface="Calisto MT" panose="02040603050505030304" pitchFamily="18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2B5BFF-339B-6440-9B49-24A2A9031A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3200">
                <a:latin typeface="Calisto MT" panose="02040603050505030304" pitchFamily="18" charset="77"/>
              </a:defRPr>
            </a:lvl1pPr>
            <a:lvl2pPr>
              <a:defRPr sz="2800">
                <a:latin typeface="Calisto MT" panose="02040603050505030304" pitchFamily="18" charset="77"/>
              </a:defRPr>
            </a:lvl2pPr>
            <a:lvl3pPr>
              <a:defRPr sz="2400">
                <a:latin typeface="Calisto MT" panose="02040603050505030304" pitchFamily="18" charset="77"/>
              </a:defRPr>
            </a:lvl3pPr>
            <a:lvl4pPr>
              <a:defRPr sz="2000">
                <a:latin typeface="Calisto MT" panose="02040603050505030304" pitchFamily="18" charset="77"/>
              </a:defRPr>
            </a:lvl4pPr>
            <a:lvl5pPr>
              <a:defRPr sz="2000">
                <a:latin typeface="Calisto MT" panose="02040603050505030304" pitchFamily="18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809633-881F-2B42-BE60-B7182C2516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78C48-CBD2-4F41-8E6D-4F86F5C047C8}" type="datetime1">
              <a:rPr lang="en-US" smtClean="0"/>
              <a:t>1/21/2022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36967C-D446-B243-9495-2A6F0CA605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974BC0-9C29-2B44-B4DC-A8EF6A8245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06E07-3F7C-E942-9F7B-20A0B1D4D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35054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497FE-2D89-8E48-B9C2-A7E8119553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F4CD92-A8A9-4F43-9320-9D26CD7F30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C431EC-428B-9D49-A7B0-B81D99243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51668-86BE-C84E-BBA4-2A8E6F3C0ED1}" type="datetime1">
              <a:rPr lang="en-US" smtClean="0"/>
              <a:t>1/21/2022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7097E0-B5EB-E648-93CA-B12CFD393E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DDA45D-2037-6B4C-AB4E-9421FB373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06E07-3F7C-E942-9F7B-20A0B1D4D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4851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827759-7508-114B-89EF-A83FCBA32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968BB9-BE03-FD42-910F-B30DC1F027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B3F1DA-B5AB-734D-BCC8-9A4A710FAB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80388C-37D8-1F42-811A-09FA493DB1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A567F2-E0E0-9149-9DDC-B99FE136DD24}" type="datetime1">
              <a:rPr lang="en-US" smtClean="0"/>
              <a:t>1/21/2022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BADC69-94B4-8D41-BEAC-92E050A280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A1B024-38D1-6442-9687-BA2F71A38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06E07-3F7C-E942-9F7B-20A0B1D4D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07214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A51CD4-1170-7745-AF89-98FA997CDB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D8BA5E-8CA6-1540-94BE-D45FF3E1C0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34674A-B3FF-3443-BB84-7FF9BC1E0D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CEB78A3-C01C-8D48-AE6F-37FF0D0C357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36221FA-8873-3647-8974-7D008339200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457F5B1-49F3-9A4B-9A93-C6A942EE76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9B66AE-5DE8-8744-8694-1EA92ECDC54D}" type="datetime1">
              <a:rPr lang="en-US" smtClean="0"/>
              <a:t>1/21/2022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986422C-41BF-E14C-ABF7-B88D2498B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DA3A864-28D0-C543-BEBA-086482FB8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06E07-3F7C-E942-9F7B-20A0B1D4D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86230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14E601-8C17-244F-82E4-B81F5EC4C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24A0AEA-B66A-264C-B557-056133F7EB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D3026-597E-9948-8158-0A2291F63B0D}" type="datetime1">
              <a:rPr lang="en-US" smtClean="0"/>
              <a:t>1/21/2022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944848-93F2-2348-9EE2-A88C88F8B2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60A677-A094-114C-AA99-B19B0B32FB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06E07-3F7C-E942-9F7B-20A0B1D4D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68550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058C4FD-AEB9-3B46-86A8-6CDCCEFA43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779BB9-D522-5C4B-8231-4CC3C75FF6CE}" type="datetime1">
              <a:rPr lang="en-US" smtClean="0"/>
              <a:t>1/21/2022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DB066A7-627C-9D46-84F6-8996D421E8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A28799-9118-C542-89C7-D3259FDF7B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06E07-3F7C-E942-9F7B-20A0B1D4D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130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1672A1-5C39-4822-A398-72FF94373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25FBC4-E234-4E13-8784-9ED7D0DEDE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7F29DB-4D63-4DB7-A475-45B6AEE807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4C3B1-5FF3-4E09-BE15-873E07F1D81C}" type="datetimeFigureOut">
              <a:rPr lang="en-US" smtClean="0"/>
              <a:t>1/21/2022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D61871-EAB6-401B-B129-9B423B0B4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7BA0D7-B4DC-49F3-8420-197CBAA330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142E74-613F-4EA0-AFFA-9BF4B379AE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83974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A6464-338D-9B49-AFE4-23CC5EFAA2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F81889-2FE2-AE4C-BA9F-7F882DD006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7B6360-7A22-9148-A03B-0275E2D9BF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4EDDEB-E35E-DD4C-B545-0BF1A87213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19B2C-ABB1-0144-92AD-9FDA575662AB}" type="datetime1">
              <a:rPr lang="en-US" smtClean="0"/>
              <a:t>1/21/2022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BC5474-AC98-6D4C-BF68-454C8FAEC1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444C50-611B-BE41-BE33-ACCCEF29C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06E07-3F7C-E942-9F7B-20A0B1D4D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86666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7EBF98-B728-794A-8595-A1C684447C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893F967-853E-2F42-8315-C24983C93B6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81E177-2841-EA45-BF87-3E2D366213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4EAE7E-4EEA-E54B-93D3-D23184581E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BC329-EBB8-2943-8CDA-3FE5390F2535}" type="datetime1">
              <a:rPr lang="en-US" smtClean="0"/>
              <a:t>1/21/2022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1FAD72-DEDB-5E4F-9922-12555E8D7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A6CC1B-8C39-A74F-9AA2-0617519BB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06E07-3F7C-E942-9F7B-20A0B1D4D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96557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916F8D-8551-C24C-AB45-11B44DA0CC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0396530-1CA3-FB4A-9CDA-9C3DC715F7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45C5EC-B959-3B4F-9624-3B84A414C8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48FD2-B7A5-7148-A912-B837B48DD395}" type="datetime1">
              <a:rPr lang="en-US" smtClean="0"/>
              <a:t>1/21/2022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79A10E-9DCC-AA4C-B663-BB59885D59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C60189-317B-4C4F-986E-E364CFA3A1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06E07-3F7C-E942-9F7B-20A0B1D4D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25370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C3D1F24-538B-F64F-8C58-DB29A8639FC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802B9A-97E0-ED49-BFD4-A23E046A59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0458B1-C7EA-2645-AA55-D0136A24F6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9247F-E0CC-C745-9AA1-2E54617C11E3}" type="datetime1">
              <a:rPr lang="en-US" smtClean="0"/>
              <a:t>1/21/2022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A410AD-16AC-CF41-9734-C1A4B9B4B5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8F8A79-B4EE-684A-A79B-B00855BA0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06E07-3F7C-E942-9F7B-20A0B1D4D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947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B59045-19D5-4466-820B-AC995D8FE7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5DCB93-5F2E-4D06-B492-0003CD7F6D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F7726E-2CFC-4518-BF7A-CE2DA207BA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4C3B1-5FF3-4E09-BE15-873E07F1D81C}" type="datetimeFigureOut">
              <a:rPr lang="en-US" smtClean="0"/>
              <a:t>1/21/2022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2150C1-C50E-48B1-85FC-B817E1D098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2F3984-F135-497B-8EEA-689853930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142E74-613F-4EA0-AFFA-9BF4B379AE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0313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32D1-F6D5-4739-BD4D-AB44C03EB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AF68DD-09DC-4131-9C96-48BC757F4D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56845B-5FDA-41CE-80A3-4429142A81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36F249-907B-4695-B5C1-A5F802BA43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4C3B1-5FF3-4E09-BE15-873E07F1D81C}" type="datetimeFigureOut">
              <a:rPr lang="en-US" smtClean="0"/>
              <a:t>1/21/2022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F280D8-ABB3-42EF-981E-2543CC441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847622-0130-4A8E-A656-B8536BF411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142E74-613F-4EA0-AFFA-9BF4B379AE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2139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5DAD33-D97E-4485-89F5-85037C163A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7803ED-C663-4930-940F-720B8DF7C7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BAA7E6-85C8-461C-9F78-B46632733D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F79B852-AD22-4673-A139-D6699BA9FC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69E82C6-FC46-4706-98B2-8A689316B0C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766CA8D-4B96-4364-85FB-2D8A7ED81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4C3B1-5FF3-4E09-BE15-873E07F1D81C}" type="datetimeFigureOut">
              <a:rPr lang="en-US" smtClean="0"/>
              <a:t>1/21/2022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899593A-70D2-4D68-BB5F-F9A2E075CD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F79BB5E-3E92-494C-B15A-74914E95E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142E74-613F-4EA0-AFFA-9BF4B379AE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92447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93B8AB-7A70-40BF-BA6B-533004CE2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F6ACAA2-32B3-4F47-9C0A-58FCF623CF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4C3B1-5FF3-4E09-BE15-873E07F1D81C}" type="datetimeFigureOut">
              <a:rPr lang="en-US" smtClean="0"/>
              <a:t>1/21/2022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84C98E-C30E-42F0-AB58-F7B1764BD6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3DB362-EB7D-438C-9019-B56BCCF89F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142E74-613F-4EA0-AFFA-9BF4B379AE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2203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5A3E9A-0839-4DB9-B51C-05A299F39B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4C3B1-5FF3-4E09-BE15-873E07F1D81C}" type="datetimeFigureOut">
              <a:rPr lang="en-US" smtClean="0"/>
              <a:t>1/21/2022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AB5F74F-AFB6-47AF-BBA7-653F940FC4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697F12-3D69-4659-91A7-8CDBE52B4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142E74-613F-4EA0-AFFA-9BF4B379AE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548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ABCBA-13D5-4C72-909B-BDAF3671F9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0B1BD5-A584-4B09-A036-FF4D57EBC8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3551FE-CA3B-458F-866B-0C826302D9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FFA32D-B5FF-4080-8138-1FB8B79207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4C3B1-5FF3-4E09-BE15-873E07F1D81C}" type="datetimeFigureOut">
              <a:rPr lang="en-US" smtClean="0"/>
              <a:t>1/21/2022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E05F8A-A7DE-4808-9DE3-2D07805E6C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B3A476-90D2-48BC-803B-7521A74896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142E74-613F-4EA0-AFFA-9BF4B379AE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6894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74C4EA-D140-4372-8ED5-2A016AD6D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A0B91AA-EBCA-402F-A177-141AF50DFCB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4CBDAF-B59A-4C73-90D8-6A2B6F1EEE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DD3B4F-F5D7-40CB-A8F9-424A23661D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4C3B1-5FF3-4E09-BE15-873E07F1D81C}" type="datetimeFigureOut">
              <a:rPr lang="en-US" smtClean="0"/>
              <a:t>1/21/2022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787ECD-E168-418B-91C7-D43DF1AA25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2F748A-91F7-4216-A77E-F5931790D2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142E74-613F-4EA0-AFFA-9BF4B379AE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7495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2.tif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0115F61-18A0-4FD4-BF81-10127A864C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6CAE2D-F947-4708-A0A9-C915451116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B92F61-5E89-4524-A2F1-997CE42824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B4C3B1-5FF3-4E09-BE15-873E07F1D81C}" type="datetimeFigureOut">
              <a:rPr lang="en-US" smtClean="0"/>
              <a:t>1/21/2022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6EFA95-B299-451B-B168-0884D7DD32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B68120-1020-4C79-991A-EC076668E6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142E74-613F-4EA0-AFFA-9BF4B379AE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2335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D408C73-3C4E-4276-A8B0-427C2B6A7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C9FFC8-701E-4072-A3E7-E33835D1D8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48FC38-A31C-483C-A7EB-24836F1F48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73FF8C-B60A-4009-9F51-F0E6FC24AE4E}" type="datetimeFigureOut">
              <a:rPr lang="en-US" smtClean="0"/>
              <a:t>1/21/2022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3DBD05-2FB8-47C3-9E28-D1C34ABBAA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366C18-4645-4A84-B681-738D394D1E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665396-E31D-42D7-A4F6-BE825AEA8C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3774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6">
                <a:lumMod val="40000"/>
                <a:lumOff val="60000"/>
                <a:alpha val="18668"/>
              </a:schemeClr>
            </a:gs>
            <a:gs pos="57000">
              <a:srgbClr val="FFC000">
                <a:alpha val="10000"/>
              </a:srgbClr>
            </a:gs>
            <a:gs pos="97000">
              <a:schemeClr val="accent6">
                <a:lumMod val="60000"/>
                <a:lumOff val="40000"/>
                <a:alpha val="445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BE58322-F457-FE42-B76F-85F7B6A1E8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8954" y="60327"/>
            <a:ext cx="9864845" cy="9204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8C4AB1-D7BF-044B-A760-DB77BB2229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88954" y="1418492"/>
            <a:ext cx="9864846" cy="47584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BB9AD9-3B90-1B42-BCA7-998279C073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5F3013-6E65-484B-A753-E5358B9FF773}" type="datetime1">
              <a:rPr lang="en-US" smtClean="0"/>
              <a:t>1/21/2022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A9444B-DE7C-4A4D-B219-4982B7B868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AF6764-6743-BB48-94C7-BDAA0995CE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006E07-3F7C-E942-9F7B-20A0B1D4DF27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BF0702A-C6F2-B14C-A7F0-34BF05D3A96B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-9939" y="-19878"/>
            <a:ext cx="1498894" cy="1000682"/>
          </a:xfrm>
          <a:prstGeom prst="round2Diag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B9BA7DA-50EC-2941-AAE7-4542D31296DE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4805508" y="6238460"/>
            <a:ext cx="2580984" cy="559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925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5.jp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5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9">
            <a:extLst>
              <a:ext uri="{FF2B5EF4-FFF2-40B4-BE49-F238E27FC236}">
                <a16:creationId xmlns:a16="http://schemas.microsoft.com/office/drawing/2014/main" id="{B4D3D850-2041-4B7C-AED9-54DA385B14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Freeform: Shape 11">
            <a:extLst>
              <a:ext uri="{FF2B5EF4-FFF2-40B4-BE49-F238E27FC236}">
                <a16:creationId xmlns:a16="http://schemas.microsoft.com/office/drawing/2014/main" id="{71D5DFC5-85CD-4DB0-9549-D5AA3A1FD1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-1481849" y="4022486"/>
            <a:ext cx="3655570" cy="2646427"/>
          </a:xfrm>
          <a:custGeom>
            <a:avLst/>
            <a:gdLst>
              <a:gd name="connsiteX0" fmla="*/ 0 w 2736866"/>
              <a:gd name="connsiteY0" fmla="*/ 0 h 1981337"/>
              <a:gd name="connsiteX1" fmla="*/ 2736866 w 2736866"/>
              <a:gd name="connsiteY1" fmla="*/ 0 h 1981337"/>
              <a:gd name="connsiteX2" fmla="*/ 2736866 w 2736866"/>
              <a:gd name="connsiteY2" fmla="*/ 1225808 h 1981337"/>
              <a:gd name="connsiteX3" fmla="*/ 1981337 w 2736866"/>
              <a:gd name="connsiteY3" fmla="*/ 1981337 h 1981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36866" h="1981337">
                <a:moveTo>
                  <a:pt x="0" y="0"/>
                </a:moveTo>
                <a:lnTo>
                  <a:pt x="2736866" y="0"/>
                </a:lnTo>
                <a:lnTo>
                  <a:pt x="2736866" y="1225808"/>
                </a:lnTo>
                <a:lnTo>
                  <a:pt x="1981337" y="1981337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13">
            <a:extLst>
              <a:ext uri="{FF2B5EF4-FFF2-40B4-BE49-F238E27FC236}">
                <a16:creationId xmlns:a16="http://schemas.microsoft.com/office/drawing/2014/main" id="{19F2DF91-4956-4FED-AAF9-98B74CFEDE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991197" y="4070586"/>
            <a:ext cx="4070846" cy="4070846"/>
          </a:xfrm>
          <a:custGeom>
            <a:avLst/>
            <a:gdLst>
              <a:gd name="connsiteX0" fmla="*/ 0 w 4070846"/>
              <a:gd name="connsiteY0" fmla="*/ 0 h 4070846"/>
              <a:gd name="connsiteX1" fmla="*/ 4070846 w 4070846"/>
              <a:gd name="connsiteY1" fmla="*/ 0 h 4070846"/>
              <a:gd name="connsiteX2" fmla="*/ 4070846 w 4070846"/>
              <a:gd name="connsiteY2" fmla="*/ 1063476 h 4070846"/>
              <a:gd name="connsiteX3" fmla="*/ 1063476 w 4070846"/>
              <a:gd name="connsiteY3" fmla="*/ 4070846 h 4070846"/>
              <a:gd name="connsiteX4" fmla="*/ 0 w 4070846"/>
              <a:gd name="connsiteY4" fmla="*/ 4070846 h 4070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70846" h="4070846">
                <a:moveTo>
                  <a:pt x="0" y="0"/>
                </a:moveTo>
                <a:lnTo>
                  <a:pt x="4070846" y="0"/>
                </a:lnTo>
                <a:lnTo>
                  <a:pt x="4070846" y="1063476"/>
                </a:lnTo>
                <a:lnTo>
                  <a:pt x="1063476" y="4070846"/>
                </a:lnTo>
                <a:lnTo>
                  <a:pt x="0" y="4070846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1" name="Freeform: Shape 15">
            <a:extLst>
              <a:ext uri="{FF2B5EF4-FFF2-40B4-BE49-F238E27FC236}">
                <a16:creationId xmlns:a16="http://schemas.microsoft.com/office/drawing/2014/main" id="{016AD2F9-C054-4FE3-A688-B43C21C538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7933928" y="1372793"/>
            <a:ext cx="6135300" cy="5537781"/>
          </a:xfrm>
          <a:custGeom>
            <a:avLst/>
            <a:gdLst>
              <a:gd name="connsiteX0" fmla="*/ 0 w 6135300"/>
              <a:gd name="connsiteY0" fmla="*/ 0 h 5537781"/>
              <a:gd name="connsiteX1" fmla="*/ 6135300 w 6135300"/>
              <a:gd name="connsiteY1" fmla="*/ 0 h 5537781"/>
              <a:gd name="connsiteX2" fmla="*/ 6135300 w 6135300"/>
              <a:gd name="connsiteY2" fmla="*/ 3548931 h 5537781"/>
              <a:gd name="connsiteX3" fmla="*/ 4146451 w 6135300"/>
              <a:gd name="connsiteY3" fmla="*/ 5537781 h 5537781"/>
              <a:gd name="connsiteX4" fmla="*/ 0 w 6135300"/>
              <a:gd name="connsiteY4" fmla="*/ 1391331 h 5537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35300" h="5537781">
                <a:moveTo>
                  <a:pt x="0" y="0"/>
                </a:moveTo>
                <a:lnTo>
                  <a:pt x="6135300" y="0"/>
                </a:lnTo>
                <a:lnTo>
                  <a:pt x="6135300" y="3548931"/>
                </a:lnTo>
                <a:lnTo>
                  <a:pt x="4146451" y="5537781"/>
                </a:lnTo>
                <a:lnTo>
                  <a:pt x="0" y="1391331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17">
            <a:extLst>
              <a:ext uri="{FF2B5EF4-FFF2-40B4-BE49-F238E27FC236}">
                <a16:creationId xmlns:a16="http://schemas.microsoft.com/office/drawing/2014/main" id="{B497CCB5-5FC2-473C-AFCC-2430CEF1DF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409915" y="1742916"/>
            <a:ext cx="3372170" cy="337216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EC8327-844C-4AE1-BBF7-1BB79DECA4E2}"/>
              </a:ext>
            </a:extLst>
          </p:cNvPr>
          <p:cNvSpPr txBox="1"/>
          <p:nvPr/>
        </p:nvSpPr>
        <p:spPr>
          <a:xfrm>
            <a:off x="4286858" y="2761554"/>
            <a:ext cx="3618284" cy="134572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dirty="0">
                <a:solidFill>
                  <a:srgbClr val="080808"/>
                </a:solidFill>
                <a:latin typeface="+mj-lt"/>
                <a:ea typeface="+mj-ea"/>
                <a:cs typeface="+mj-cs"/>
              </a:rPr>
              <a:t>Introduction to Linux</a:t>
            </a:r>
          </a:p>
        </p:txBody>
      </p:sp>
      <p:sp>
        <p:nvSpPr>
          <p:cNvPr id="33" name="Rectangle 19">
            <a:extLst>
              <a:ext uri="{FF2B5EF4-FFF2-40B4-BE49-F238E27FC236}">
                <a16:creationId xmlns:a16="http://schemas.microsoft.com/office/drawing/2014/main" id="{06D203FA-9405-4E71-9D22-0D9ED95C7A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1683736" y="1587573"/>
            <a:ext cx="1073226" cy="1073226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Isosceles Triangle 21">
            <a:extLst>
              <a:ext uri="{FF2B5EF4-FFF2-40B4-BE49-F238E27FC236}">
                <a16:creationId xmlns:a16="http://schemas.microsoft.com/office/drawing/2014/main" id="{3C5A023F-D42B-416E-9B7C-ED7627B8CF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18948" y="-1"/>
            <a:ext cx="5757046" cy="2878523"/>
          </a:xfrm>
          <a:prstGeom prst="triangle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C768803-75C0-4B75-AB7A-63E3B891AE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5314" y="1290014"/>
            <a:ext cx="3244954" cy="6165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B58BAA2-E67E-420A-8DA4-A9AB314385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731" y="4206168"/>
            <a:ext cx="3189139" cy="2128750"/>
          </a:xfrm>
          <a:prstGeom prst="rect">
            <a:avLst/>
          </a:prstGeom>
        </p:spPr>
      </p:pic>
      <p:sp>
        <p:nvSpPr>
          <p:cNvPr id="35" name="Frame 23">
            <a:extLst>
              <a:ext uri="{FF2B5EF4-FFF2-40B4-BE49-F238E27FC236}">
                <a16:creationId xmlns:a16="http://schemas.microsoft.com/office/drawing/2014/main" id="{D86ED005-A263-420F-9447-E00E3BF605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971277" y="1304278"/>
            <a:ext cx="4249446" cy="4249444"/>
          </a:xfrm>
          <a:prstGeom prst="frame">
            <a:avLst>
              <a:gd name="adj1" fmla="val 1195"/>
            </a:avLst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77991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67C17A-1ADE-4584-8224-A9AC0FDE99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US" sz="3600">
                <a:latin typeface="Roboto Light" panose="02000000000000000000" pitchFamily="2" charset="0"/>
                <a:ea typeface="Roboto Light" panose="02000000000000000000" pitchFamily="2" charset="0"/>
              </a:rPr>
              <a:t>What we are going to cover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F095E8-749C-4352-82FD-1B7D0BB685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9" y="1782981"/>
            <a:ext cx="4008384" cy="4393982"/>
          </a:xfrm>
        </p:spPr>
        <p:txBody>
          <a:bodyPr>
            <a:normAutofit/>
          </a:bodyPr>
          <a:lstStyle/>
          <a:p>
            <a:r>
              <a:rPr lang="en-US" sz="2000">
                <a:latin typeface="Roboto Light" panose="02000000000000000000" pitchFamily="2" charset="0"/>
                <a:ea typeface="Roboto Light" panose="02000000000000000000" pitchFamily="2" charset="0"/>
              </a:rPr>
              <a:t>What is Linux?</a:t>
            </a:r>
          </a:p>
          <a:p>
            <a:r>
              <a:rPr lang="en-US" sz="2000">
                <a:latin typeface="Roboto Light" panose="02000000000000000000" pitchFamily="2" charset="0"/>
                <a:ea typeface="Roboto Light" panose="02000000000000000000" pitchFamily="2" charset="0"/>
              </a:rPr>
              <a:t>How do we use Linux?</a:t>
            </a:r>
          </a:p>
          <a:p>
            <a:r>
              <a:rPr lang="en-US" sz="2000">
                <a:latin typeface="Roboto Light" panose="02000000000000000000" pitchFamily="2" charset="0"/>
                <a:ea typeface="Roboto Light" panose="02000000000000000000" pitchFamily="2" charset="0"/>
              </a:rPr>
              <a:t>What are Linux Distributions?</a:t>
            </a:r>
          </a:p>
          <a:p>
            <a:r>
              <a:rPr lang="en-US" sz="2000">
                <a:latin typeface="Roboto Light" panose="02000000000000000000" pitchFamily="2" charset="0"/>
                <a:ea typeface="Roboto Light" panose="02000000000000000000" pitchFamily="2" charset="0"/>
              </a:rPr>
              <a:t>Simple Linux commands</a:t>
            </a:r>
          </a:p>
          <a:p>
            <a:r>
              <a:rPr lang="en-US" sz="2000">
                <a:latin typeface="Roboto Light" panose="02000000000000000000" pitchFamily="2" charset="0"/>
                <a:ea typeface="Roboto Light" panose="02000000000000000000" pitchFamily="2" charset="0"/>
              </a:rPr>
              <a:t>What can you do with Linux?</a:t>
            </a:r>
          </a:p>
        </p:txBody>
      </p:sp>
      <p:grpSp>
        <p:nvGrpSpPr>
          <p:cNvPr id="8" name="Group 11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5A843BB1-EA4B-422F-B2AB-FAF385A6E5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7260" y="5934611"/>
            <a:ext cx="4008384" cy="760484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EEA98DEA-A5C6-4EBC-A0F4-DF2C70ACF9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8388" y="5673604"/>
            <a:ext cx="1664568" cy="110333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52749AF-EAED-4E9B-8B6F-93EBEA3BC6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3024" y="1670241"/>
            <a:ext cx="5350933" cy="300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801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79BB35BC-D5C2-4C8B-A22A-A71E6191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A27996-0BDF-4477-9DB1-EF6958F3CA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3788" y="365125"/>
            <a:ext cx="4840010" cy="180730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dirty="0"/>
              <a:t>What is Linux?</a:t>
            </a:r>
            <a:endParaRPr lang="en-US"/>
          </a:p>
        </p:txBody>
      </p:sp>
      <p:pic>
        <p:nvPicPr>
          <p:cNvPr id="7" name="Picture 6" descr="Network Technology Background">
            <a:extLst>
              <a:ext uri="{FF2B5EF4-FFF2-40B4-BE49-F238E27FC236}">
                <a16:creationId xmlns:a16="http://schemas.microsoft.com/office/drawing/2014/main" id="{ECF0D854-AF0B-4AB7-B2E9-B8FCF30294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184" r="6863" b="-1"/>
          <a:stretch/>
        </p:blipFill>
        <p:spPr>
          <a:xfrm>
            <a:off x="20" y="10"/>
            <a:ext cx="6116549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04831F-77F5-4EDB-8177-E3EE2023D1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513788" y="2333297"/>
            <a:ext cx="4840010" cy="3843666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/>
              <a:t>Linux is an operating system written by volunteers called contributors</a:t>
            </a:r>
          </a:p>
          <a:p>
            <a:r>
              <a:rPr lang="en-US" sz="2000"/>
              <a:t>Linux allows you to use computer hardware to do things</a:t>
            </a:r>
          </a:p>
          <a:p>
            <a:r>
              <a:rPr lang="en-US" sz="2000"/>
              <a:t>The Linux ecosystem provides tools to run varied services such as web services or compute modules for advanced AI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12F4C8-9081-4E7D-8A14-7ABA68961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01006E07-3F7C-E942-9F7B-20A0B1D4DF27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3</a:t>
            </a:fld>
            <a:endParaRPr lang="en-US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F006867-C2BA-4595-A66E-5532ED0C93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7260" y="5934611"/>
            <a:ext cx="4008384" cy="76048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3438328-8104-4D23-878C-3F16C42F6B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2192" y="5714990"/>
            <a:ext cx="1664568" cy="1103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0001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13A6CB-F73B-400E-A2E5-624F83371B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4970877" cy="113573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How do we use Linux?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6677BF-1955-43F0-8A43-DCB88B97CA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5800" y="1987731"/>
            <a:ext cx="4970877" cy="473522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000" dirty="0"/>
              <a:t>Command Line</a:t>
            </a:r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16">
            <a:extLst>
              <a:ext uri="{FF2B5EF4-FFF2-40B4-BE49-F238E27FC236}">
                <a16:creationId xmlns:a16="http://schemas.microsoft.com/office/drawing/2014/main" id="{15CBE6EC-46EF-45D9-8E16-DCDC5917CA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094720" y="0"/>
            <a:ext cx="1097280" cy="1097280"/>
            <a:chOff x="11094720" y="0"/>
            <a:chExt cx="1097280" cy="1097280"/>
          </a:xfrm>
        </p:grpSpPr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DEEDCD65-9740-4F34-BDF1-9C068E0532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1094720" y="0"/>
              <a:ext cx="1097280" cy="1097280"/>
            </a:xfrm>
            <a:prstGeom prst="triangle">
              <a:avLst>
                <a:gd name="adj" fmla="val 10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B3DA7FD-5CC0-46D1-9DFB-5BAF6BE249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189552" y="127618"/>
              <a:ext cx="457894" cy="457894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B47B07-6DEF-468B-B486-14686C1287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05333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01006E07-3F7C-E942-9F7B-20A0B1D4DF27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  <p:pic>
        <p:nvPicPr>
          <p:cNvPr id="23" name="Picture 22" descr="Text&#10;&#10;Description automatically generated">
            <a:extLst>
              <a:ext uri="{FF2B5EF4-FFF2-40B4-BE49-F238E27FC236}">
                <a16:creationId xmlns:a16="http://schemas.microsoft.com/office/drawing/2014/main" id="{CEF00222-C189-450F-A79D-03FDB102BB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468592"/>
            <a:ext cx="4893214" cy="320501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4C97F52-AE46-45D6-91AB-A067F2AF370C}"/>
              </a:ext>
            </a:extLst>
          </p:cNvPr>
          <p:cNvSpPr txBox="1"/>
          <p:nvPr/>
        </p:nvSpPr>
        <p:spPr>
          <a:xfrm>
            <a:off x="5795164" y="1987731"/>
            <a:ext cx="4998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Graphical User Interface</a:t>
            </a:r>
          </a:p>
        </p:txBody>
      </p:sp>
      <p:pic>
        <p:nvPicPr>
          <p:cNvPr id="25" name="Picture 2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A69D4E34-4F22-44BD-B61A-0D8BE79758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341" y="2482096"/>
            <a:ext cx="5683959" cy="319722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23886B3-0B30-4655-927D-36FAA42FC8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7260" y="5934611"/>
            <a:ext cx="4008384" cy="76048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7D14269C-6491-4AF9-BB1C-95C4B76245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8388" y="5673604"/>
            <a:ext cx="1664568" cy="1103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0333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0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13A6CB-F73B-400E-A2E5-624F83371B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3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What is a Linux Distribution?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6677BF-1955-43F0-8A43-DCB88B97CA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3469" y="1782981"/>
            <a:ext cx="4008384" cy="439398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/>
              <a:t>A Distribution is a series of packages bundled together by a group of maintainers.</a:t>
            </a:r>
          </a:p>
          <a:p>
            <a:r>
              <a:rPr lang="en-US" sz="2000"/>
              <a:t>The packages and the kernel (heart) make up a Distribution.</a:t>
            </a:r>
          </a:p>
          <a:p>
            <a:r>
              <a:rPr lang="en-US" sz="2000"/>
              <a:t>Some Distributions are maintained by companies (Debian, Ubuntu, Red Hat, Oracle, SuSE)</a:t>
            </a:r>
          </a:p>
        </p:txBody>
      </p:sp>
      <p:grpSp>
        <p:nvGrpSpPr>
          <p:cNvPr id="21" name="Group 12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14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Picture 2" descr="http://www.muylinux.com/wp-content/uploads/2009/04/logos-distros.jpg">
            <a:extLst>
              <a:ext uri="{FF2B5EF4-FFF2-40B4-BE49-F238E27FC236}">
                <a16:creationId xmlns:a16="http://schemas.microsoft.com/office/drawing/2014/main" id="{48682887-DF29-4471-BE89-D40CCF7702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95320" y="2377174"/>
            <a:ext cx="6253212" cy="3173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B47B07-6DEF-468B-B486-14686C1287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05333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01006E07-3F7C-E942-9F7B-20A0B1D4DF27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C3D5CDDD-9CB1-4556-BF9F-679A2D2254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7260" y="5934611"/>
            <a:ext cx="4008384" cy="76048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6AADE91-A491-45BF-904F-3A920009B7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8388" y="5673604"/>
            <a:ext cx="1664568" cy="1103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005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0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13A6CB-F73B-400E-A2E5-624F83371B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Simple Linux Command Reference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6677BF-1955-43F0-8A43-DCB88B97CA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3468" y="1782981"/>
            <a:ext cx="4957231" cy="439398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 b="1" dirty="0"/>
              <a:t>ls</a:t>
            </a:r>
            <a:r>
              <a:rPr lang="en-US" sz="2000" dirty="0"/>
              <a:t> : Lists the files in a directory</a:t>
            </a:r>
          </a:p>
          <a:p>
            <a:r>
              <a:rPr lang="en-US" sz="2000" b="1" dirty="0"/>
              <a:t>cd</a:t>
            </a:r>
            <a:r>
              <a:rPr lang="en-US" sz="2000" dirty="0"/>
              <a:t> : change directory</a:t>
            </a:r>
          </a:p>
          <a:p>
            <a:r>
              <a:rPr lang="en-US" sz="2000" b="1" dirty="0" err="1"/>
              <a:t>pwd</a:t>
            </a:r>
            <a:r>
              <a:rPr lang="en-US" sz="2000" dirty="0"/>
              <a:t> : shows the present working directory</a:t>
            </a:r>
          </a:p>
          <a:p>
            <a:r>
              <a:rPr lang="en-US" sz="2000" b="1" dirty="0"/>
              <a:t>cat</a:t>
            </a:r>
            <a:r>
              <a:rPr lang="en-US" sz="2000" dirty="0"/>
              <a:t> : concatenates a file – or displays it to the screen</a:t>
            </a:r>
          </a:p>
          <a:p>
            <a:r>
              <a:rPr lang="en-US" sz="2000" b="1" dirty="0"/>
              <a:t>less / more </a:t>
            </a:r>
            <a:r>
              <a:rPr lang="en-US" sz="2000" dirty="0"/>
              <a:t>: pagination of output</a:t>
            </a:r>
          </a:p>
          <a:p>
            <a:r>
              <a:rPr lang="en-US" sz="2000" b="1" dirty="0"/>
              <a:t>tar</a:t>
            </a:r>
            <a:r>
              <a:rPr lang="en-US" sz="2000" dirty="0"/>
              <a:t> : Tape </a:t>
            </a:r>
            <a:r>
              <a:rPr lang="en-US" sz="2000" dirty="0" err="1"/>
              <a:t>ARchive</a:t>
            </a:r>
            <a:r>
              <a:rPr lang="en-US" sz="2000" dirty="0"/>
              <a:t>.  Old backup software, now used as a primitive way to package files.</a:t>
            </a:r>
          </a:p>
          <a:p>
            <a:r>
              <a:rPr lang="en-US" sz="2000" b="1" dirty="0"/>
              <a:t>cp / rm / mv </a:t>
            </a:r>
            <a:r>
              <a:rPr lang="en-US" sz="2000" dirty="0"/>
              <a:t>: copy, remove and move a file</a:t>
            </a:r>
          </a:p>
        </p:txBody>
      </p:sp>
      <p:grpSp>
        <p:nvGrpSpPr>
          <p:cNvPr id="21" name="Group 12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14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B47B07-6DEF-468B-B486-14686C1287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05333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01006E07-3F7C-E942-9F7B-20A0B1D4DF27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227F54CD-C9EB-4D86-B298-87780DD71127}"/>
              </a:ext>
            </a:extLst>
          </p:cNvPr>
          <p:cNvSpPr txBox="1">
            <a:spLocks/>
          </p:cNvSpPr>
          <p:nvPr/>
        </p:nvSpPr>
        <p:spPr>
          <a:xfrm>
            <a:off x="6096000" y="1813362"/>
            <a:ext cx="5219700" cy="43939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/>
              <a:t>compress / </a:t>
            </a:r>
            <a:r>
              <a:rPr lang="en-US" sz="2000" b="1" dirty="0" err="1"/>
              <a:t>gzip</a:t>
            </a:r>
            <a:r>
              <a:rPr lang="en-US" sz="2000" b="1" dirty="0"/>
              <a:t> / bzip2 / xv </a:t>
            </a:r>
            <a:r>
              <a:rPr lang="en-US" sz="2000" dirty="0"/>
              <a:t>: compression tools to make files smaller</a:t>
            </a:r>
          </a:p>
          <a:p>
            <a:r>
              <a:rPr lang="en-US" sz="2000" b="1" dirty="0"/>
              <a:t>touch</a:t>
            </a:r>
            <a:r>
              <a:rPr lang="en-US" sz="2000" dirty="0"/>
              <a:t> : create a file or change its timestamp</a:t>
            </a:r>
          </a:p>
          <a:p>
            <a:r>
              <a:rPr lang="en-US" sz="2000" b="1" dirty="0" err="1"/>
              <a:t>useradd</a:t>
            </a:r>
            <a:r>
              <a:rPr lang="en-US" sz="2000" dirty="0"/>
              <a:t> : create users</a:t>
            </a:r>
          </a:p>
          <a:p>
            <a:r>
              <a:rPr lang="en-US" sz="2000" b="1" dirty="0" err="1"/>
              <a:t>chown</a:t>
            </a:r>
            <a:r>
              <a:rPr lang="en-US" sz="2000" b="1" dirty="0"/>
              <a:t> / </a:t>
            </a:r>
            <a:r>
              <a:rPr lang="en-US" sz="2000" b="1" dirty="0" err="1"/>
              <a:t>chgrp</a:t>
            </a:r>
            <a:r>
              <a:rPr lang="en-US" sz="2000" b="1" dirty="0"/>
              <a:t> </a:t>
            </a:r>
            <a:r>
              <a:rPr lang="en-US" sz="2000" dirty="0"/>
              <a:t>: change owner and group permissions on a file</a:t>
            </a:r>
          </a:p>
          <a:p>
            <a:r>
              <a:rPr lang="en-US" sz="2000" b="1" dirty="0"/>
              <a:t>awk / sed / grep </a:t>
            </a:r>
            <a:r>
              <a:rPr lang="en-US" sz="2000" dirty="0"/>
              <a:t>: modification of data in files or on the screen</a:t>
            </a:r>
          </a:p>
          <a:p>
            <a:r>
              <a:rPr lang="en-US" sz="2000" b="1" dirty="0"/>
              <a:t>echo</a:t>
            </a:r>
            <a:r>
              <a:rPr lang="en-US" sz="2000" dirty="0"/>
              <a:t> : repeats a command to the screen</a:t>
            </a:r>
          </a:p>
          <a:p>
            <a:r>
              <a:rPr lang="en-US" sz="2000" b="1" dirty="0"/>
              <a:t>Pipes “|, &lt;, &gt;” </a:t>
            </a:r>
            <a:r>
              <a:rPr lang="en-US" sz="2000" dirty="0"/>
              <a:t>: allow redirection of data between processes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5491ACD-10A3-49EC-9468-9C40005277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7260" y="5934611"/>
            <a:ext cx="4008384" cy="76048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C114BBD-FE49-4FE3-8928-BEC3C00BF1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8388" y="5673604"/>
            <a:ext cx="1664568" cy="1103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4579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0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13A6CB-F73B-400E-A2E5-624F83371B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What can you do with Linux?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6677BF-1955-43F0-8A43-DCB88B97CA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3468" y="1782981"/>
            <a:ext cx="4957231" cy="439398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 dirty="0"/>
              <a:t>Android Cell Phones</a:t>
            </a:r>
          </a:p>
          <a:p>
            <a:r>
              <a:rPr lang="en-US" sz="2000" dirty="0"/>
              <a:t>Super Computers</a:t>
            </a:r>
          </a:p>
          <a:p>
            <a:r>
              <a:rPr lang="en-US" sz="2000" dirty="0"/>
              <a:t>Microcomputers</a:t>
            </a:r>
          </a:p>
          <a:p>
            <a:r>
              <a:rPr lang="en-US" sz="2000" dirty="0"/>
              <a:t>Web Services</a:t>
            </a:r>
          </a:p>
          <a:p>
            <a:r>
              <a:rPr lang="en-US" sz="2000" dirty="0"/>
              <a:t>Data Processing</a:t>
            </a:r>
          </a:p>
          <a:p>
            <a:r>
              <a:rPr lang="en-US" sz="2000" dirty="0"/>
              <a:t>AI/ML</a:t>
            </a:r>
          </a:p>
          <a:p>
            <a:r>
              <a:rPr lang="en-US" sz="2000" dirty="0"/>
              <a:t>Cloud Servers</a:t>
            </a:r>
          </a:p>
          <a:p>
            <a:r>
              <a:rPr lang="en-US" sz="2000" dirty="0"/>
              <a:t>Databases</a:t>
            </a:r>
          </a:p>
        </p:txBody>
      </p:sp>
      <p:grpSp>
        <p:nvGrpSpPr>
          <p:cNvPr id="21" name="Group 12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14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B47B07-6DEF-468B-B486-14686C1287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05333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01006E07-3F7C-E942-9F7B-20A0B1D4DF27}" type="slidenum">
              <a:rPr lang="en-US" smtClean="0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227F54CD-C9EB-4D86-B298-87780DD71127}"/>
              </a:ext>
            </a:extLst>
          </p:cNvPr>
          <p:cNvSpPr txBox="1">
            <a:spLocks/>
          </p:cNvSpPr>
          <p:nvPr/>
        </p:nvSpPr>
        <p:spPr>
          <a:xfrm>
            <a:off x="6096000" y="1813362"/>
            <a:ext cx="5219700" cy="43939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Game Consoles</a:t>
            </a:r>
          </a:p>
          <a:p>
            <a:r>
              <a:rPr lang="en-US" sz="2000" dirty="0"/>
              <a:t>Graphics Design</a:t>
            </a:r>
          </a:p>
          <a:p>
            <a:r>
              <a:rPr lang="en-US" sz="2000" dirty="0"/>
              <a:t>Video Authoring</a:t>
            </a:r>
          </a:p>
          <a:p>
            <a:r>
              <a:rPr lang="en-US" sz="2000" dirty="0"/>
              <a:t>Embedded Systems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213C4DE-C725-4553-9B01-4F13BB4B8B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7260" y="5934611"/>
            <a:ext cx="4008384" cy="76048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444CC1F-A7AA-433C-87B0-3007F9138B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8388" y="5673604"/>
            <a:ext cx="1664568" cy="1103334"/>
          </a:xfrm>
          <a:prstGeom prst="rect">
            <a:avLst/>
          </a:prstGeom>
        </p:spPr>
      </p:pic>
      <p:pic>
        <p:nvPicPr>
          <p:cNvPr id="6" name="Picture 5" descr="A person in a suit&#10;&#10;Description automatically generated with medium confidence">
            <a:extLst>
              <a:ext uri="{FF2B5EF4-FFF2-40B4-BE49-F238E27FC236}">
                <a16:creationId xmlns:a16="http://schemas.microsoft.com/office/drawing/2014/main" id="{45813A2D-6CD8-42A6-8FA6-AE7E16B454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7300" y="3559053"/>
            <a:ext cx="2794003" cy="2732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5994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4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224</TotalTime>
  <Words>323</Words>
  <Application>Microsoft Office PowerPoint</Application>
  <PresentationFormat>Widescreen</PresentationFormat>
  <Paragraphs>51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7</vt:i4>
      </vt:variant>
    </vt:vector>
  </HeadingPairs>
  <TitlesOfParts>
    <vt:vector size="15" baseType="lpstr">
      <vt:lpstr>Arial</vt:lpstr>
      <vt:lpstr>Calibri</vt:lpstr>
      <vt:lpstr>Calibri Light</vt:lpstr>
      <vt:lpstr>Calisto MT</vt:lpstr>
      <vt:lpstr>Roboto Light</vt:lpstr>
      <vt:lpstr>Office Theme</vt:lpstr>
      <vt:lpstr>Office Theme</vt:lpstr>
      <vt:lpstr>4_Office Theme</vt:lpstr>
      <vt:lpstr>PowerPoint Presentation</vt:lpstr>
      <vt:lpstr>What we are going to cover</vt:lpstr>
      <vt:lpstr>What is Linux?</vt:lpstr>
      <vt:lpstr>How do we use Linux?</vt:lpstr>
      <vt:lpstr>What is a Linux Distribution?</vt:lpstr>
      <vt:lpstr>Simple Linux Command Reference</vt:lpstr>
      <vt:lpstr>What can you do with Linux?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Michelle Hansen</dc:creator>
  <cp:lastModifiedBy>kim</cp:lastModifiedBy>
  <cp:revision>6</cp:revision>
  <cp:lastPrinted>2021-06-22T02:07:06Z</cp:lastPrinted>
  <dcterms:created xsi:type="dcterms:W3CDTF">2019-07-05T18:20:50Z</dcterms:created>
  <dcterms:modified xsi:type="dcterms:W3CDTF">2022-01-22T00:59:46Z</dcterms:modified>
</cp:coreProperties>
</file>